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59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73" d="100"/>
          <a:sy n="73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57D89887-DF39-4180-838A-B5055DBFA583}" type="datetimeFigureOut">
              <a:rPr lang="es-CO" smtClean="0"/>
              <a:t>04/06/2010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DDA7B879-3FC2-4389-BF30-2149601AAF83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/>
          </a:bodyPr>
          <a:lstStyle/>
          <a:p>
            <a:r>
              <a:rPr lang="es-CO" dirty="0" smtClean="0"/>
              <a:t>Técnicas de recuperación de bases de datos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572000" y="5589240"/>
            <a:ext cx="3992488" cy="550912"/>
          </a:xfrm>
        </p:spPr>
        <p:txBody>
          <a:bodyPr>
            <a:normAutofit fontScale="62500" lnSpcReduction="20000"/>
          </a:bodyPr>
          <a:lstStyle/>
          <a:p>
            <a:r>
              <a:rPr lang="es-CO" sz="2400" b="1" dirty="0" smtClean="0"/>
              <a:t>FERNANDO FORIGUA CARMONA</a:t>
            </a:r>
          </a:p>
          <a:p>
            <a:r>
              <a:rPr lang="es-CO" sz="2400" b="1" dirty="0" smtClean="0"/>
              <a:t>ferf7</a:t>
            </a:r>
            <a:endParaRPr lang="es-CO" sz="2400" b="1" dirty="0"/>
          </a:p>
        </p:txBody>
      </p:sp>
    </p:spTree>
    <p:extLst>
      <p:ext uri="{BB962C8B-B14F-4D97-AF65-F5344CB8AC3E}">
        <p14:creationId xmlns:p14="http://schemas.microsoft.com/office/powerpoint/2010/main" val="698787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2113384" y="3068960"/>
            <a:ext cx="5338936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dirty="0" smtClean="0"/>
              <a:t>GRACIAS POR SU ATENCION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19638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/>
          <p:nvPr/>
        </p:nvSpPr>
        <p:spPr>
          <a:xfrm>
            <a:off x="4932040" y="4309166"/>
            <a:ext cx="2492894" cy="3439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6" name="15 Rectángulo"/>
          <p:cNvSpPr/>
          <p:nvPr/>
        </p:nvSpPr>
        <p:spPr>
          <a:xfrm>
            <a:off x="1517763" y="4365104"/>
            <a:ext cx="2389109" cy="2999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3 CuadroTexto"/>
          <p:cNvSpPr txBox="1"/>
          <p:nvPr/>
        </p:nvSpPr>
        <p:spPr>
          <a:xfrm>
            <a:off x="2483768" y="591071"/>
            <a:ext cx="3722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400" b="1" dirty="0" smtClean="0"/>
              <a:t>Conceptos de recuperación.</a:t>
            </a:r>
            <a:endParaRPr lang="es-CO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043608" y="177281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O" dirty="0"/>
          </a:p>
        </p:txBody>
      </p:sp>
      <p:sp>
        <p:nvSpPr>
          <p:cNvPr id="6" name="5 CuadroTexto"/>
          <p:cNvSpPr txBox="1"/>
          <p:nvPr/>
        </p:nvSpPr>
        <p:spPr>
          <a:xfrm>
            <a:off x="539552" y="948204"/>
            <a:ext cx="820891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 smtClean="0"/>
              <a:t> </a:t>
            </a:r>
            <a:r>
              <a:rPr lang="es-CO" sz="2000" b="1" dirty="0" smtClean="0"/>
              <a:t>  Descripción </a:t>
            </a:r>
            <a:r>
              <a:rPr lang="es-CO" sz="2000" b="1" dirty="0"/>
              <a:t>dela recuperación y clasificación de los algoritmos  de </a:t>
            </a:r>
            <a:r>
              <a:rPr lang="es-CO" sz="2000" b="1" dirty="0" smtClean="0"/>
              <a:t>recuperación</a:t>
            </a:r>
          </a:p>
          <a:p>
            <a:pPr algn="ctr"/>
            <a:endParaRPr lang="es-CO" b="1" dirty="0" smtClean="0"/>
          </a:p>
          <a:p>
            <a:r>
              <a:rPr lang="es-CO" sz="1600" dirty="0" smtClean="0"/>
              <a:t>Recuperarse </a:t>
            </a:r>
            <a:r>
              <a:rPr lang="es-CO" sz="1600" dirty="0"/>
              <a:t>al fallo de una transacción significa que la base de datos se restaura  al estado coherente mas reciente, inmediatamente anterior al momento del </a:t>
            </a:r>
            <a:r>
              <a:rPr lang="es-CO" sz="1600" dirty="0" smtClean="0"/>
              <a:t>fallo para </a:t>
            </a:r>
            <a:r>
              <a:rPr lang="es-CO" sz="1600" dirty="0"/>
              <a:t>esto el sistema guarda las información sobre los cambios de las transacciones  </a:t>
            </a:r>
            <a:r>
              <a:rPr lang="es-CO" sz="1600" dirty="0" smtClean="0"/>
              <a:t>esta </a:t>
            </a:r>
            <a:r>
              <a:rPr lang="es-CO" sz="1600" dirty="0"/>
              <a:t>información se guarda en el registro </a:t>
            </a:r>
            <a:r>
              <a:rPr lang="es-CO" sz="1600" dirty="0" smtClean="0"/>
              <a:t>del sistema.</a:t>
            </a:r>
          </a:p>
          <a:p>
            <a:r>
              <a:rPr lang="es-CO" sz="1600" dirty="0"/>
              <a:t/>
            </a:r>
            <a:br>
              <a:rPr lang="es-CO" sz="1600" dirty="0"/>
            </a:br>
            <a:r>
              <a:rPr lang="es-CO" sz="1600" dirty="0" smtClean="0"/>
              <a:t> 1. Si hay un fallo como la caída del disco, el sistema restaura una copia se seguridad  del registro, hasta el momento del fallo.</a:t>
            </a:r>
          </a:p>
          <a:p>
            <a:r>
              <a:rPr lang="es-CO" sz="1600" dirty="0" smtClean="0"/>
              <a:t>2. Cuando el daño se vuelve inconsistente, se pueden rehacer algunas operaciones para restaurar a un estado consistente. En este caso no se necesita una copia archivada.</a:t>
            </a: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403648" y="4221088"/>
            <a:ext cx="2520280" cy="432048"/>
          </a:xfrm>
        </p:spPr>
        <p:txBody>
          <a:bodyPr>
            <a:normAutofit/>
          </a:bodyPr>
          <a:lstStyle/>
          <a:p>
            <a:r>
              <a:rPr lang="es-CO" sz="1600" b="1" dirty="0" smtClean="0">
                <a:solidFill>
                  <a:schemeClr val="tx1"/>
                </a:solidFill>
              </a:rPr>
              <a:t>Actualización Diferida</a:t>
            </a:r>
            <a:endParaRPr lang="es-CO" sz="1600" b="1" dirty="0">
              <a:solidFill>
                <a:schemeClr val="tx1"/>
              </a:solidFill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5004048" y="4221088"/>
            <a:ext cx="244827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O" sz="1600" b="1" dirty="0" smtClean="0"/>
              <a:t>Actualización inmediata</a:t>
            </a:r>
            <a:endParaRPr lang="es-CO" sz="1600" b="1" dirty="0"/>
          </a:p>
        </p:txBody>
      </p:sp>
      <p:sp>
        <p:nvSpPr>
          <p:cNvPr id="10" name="9 CuadroTexto"/>
          <p:cNvSpPr txBox="1"/>
          <p:nvPr/>
        </p:nvSpPr>
        <p:spPr>
          <a:xfrm>
            <a:off x="720044" y="4727799"/>
            <a:ext cx="3635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CO" sz="1200" dirty="0" smtClean="0"/>
              <a:t>No se actualiza  físicamente la base de datos </a:t>
            </a:r>
          </a:p>
          <a:p>
            <a:pPr algn="just"/>
            <a:r>
              <a:rPr lang="es-CO" sz="1200" dirty="0" smtClean="0"/>
              <a:t>Hasta  que no haya alcanzado su punto de </a:t>
            </a:r>
          </a:p>
          <a:p>
            <a:pPr algn="just"/>
            <a:r>
              <a:rPr lang="es-CO" sz="1200" dirty="0" smtClean="0"/>
              <a:t>confirmación</a:t>
            </a:r>
            <a:endParaRPr lang="es-CO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572000" y="4798893"/>
            <a:ext cx="35654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CO" sz="1200" dirty="0" smtClean="0"/>
              <a:t>La base de datos puede ser actualizada por </a:t>
            </a:r>
          </a:p>
          <a:p>
            <a:pPr algn="just"/>
            <a:r>
              <a:rPr lang="es-CO" sz="1200" dirty="0" smtClean="0"/>
              <a:t>Algunas Operaciones antes de que esta </a:t>
            </a:r>
          </a:p>
          <a:p>
            <a:pPr algn="just"/>
            <a:r>
              <a:rPr lang="es-CO" sz="1200" dirty="0" smtClean="0"/>
              <a:t>ultima alcance su punto  de confirmación.</a:t>
            </a:r>
            <a:endParaRPr lang="es-CO" sz="1200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2843808" y="5374130"/>
            <a:ext cx="0" cy="3209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Rectángulo"/>
          <p:cNvSpPr/>
          <p:nvPr/>
        </p:nvSpPr>
        <p:spPr>
          <a:xfrm>
            <a:off x="1740123" y="5736318"/>
            <a:ext cx="203978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NO-DESHACER/REHACER</a:t>
            </a:r>
            <a:endParaRPr lang="es-ES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5419451" y="5713511"/>
            <a:ext cx="1744837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DESHACER/REHACER</a:t>
            </a:r>
            <a:endParaRPr lang="es-ES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6083210" y="5484911"/>
            <a:ext cx="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420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Título"/>
          <p:cNvSpPr>
            <a:spLocks noGrp="1"/>
          </p:cNvSpPr>
          <p:nvPr>
            <p:ph type="title"/>
          </p:nvPr>
        </p:nvSpPr>
        <p:spPr>
          <a:xfrm>
            <a:off x="539552" y="850702"/>
            <a:ext cx="8208912" cy="562074"/>
          </a:xfrm>
        </p:spPr>
        <p:txBody>
          <a:bodyPr>
            <a:noAutofit/>
          </a:bodyPr>
          <a:lstStyle/>
          <a:p>
            <a:r>
              <a:rPr lang="es-CO" sz="2400" b="1" dirty="0" smtClean="0"/>
              <a:t>Almacenamiento en cache en cache (búfer) de los bloques de disco.</a:t>
            </a:r>
            <a:endParaRPr lang="es-CO" sz="2400" b="1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44564" y="1449648"/>
            <a:ext cx="7785081" cy="2627424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pPr algn="just"/>
            <a:r>
              <a:rPr lang="es-CO" sz="1300" dirty="0" smtClean="0"/>
              <a:t>El proceso de recuperación se entrelaza con funciones del sistema operativo en particular </a:t>
            </a:r>
          </a:p>
          <a:p>
            <a:pPr algn="just"/>
            <a:r>
              <a:rPr lang="es-CO" sz="1300" dirty="0" smtClean="0"/>
              <a:t>con el almacenamiento en cache o en búfer en la memoria principal, Normalmente se </a:t>
            </a:r>
          </a:p>
          <a:p>
            <a:pPr algn="just"/>
            <a:r>
              <a:rPr lang="es-CO" sz="1300" dirty="0" smtClean="0"/>
              <a:t>reserva una colección de búferes en memoria, denominados </a:t>
            </a:r>
            <a:r>
              <a:rPr lang="es-CO" sz="1300" b="1" dirty="0" smtClean="0"/>
              <a:t>cache DBMS. </a:t>
            </a:r>
            <a:r>
              <a:rPr lang="es-CO" sz="1300" dirty="0" smtClean="0"/>
              <a:t>Se utiliza un </a:t>
            </a:r>
          </a:p>
          <a:p>
            <a:pPr algn="just"/>
            <a:r>
              <a:rPr lang="es-CO" sz="1300" dirty="0" smtClean="0"/>
              <a:t>directorio para rastrear los elementos de la base de datos que se encuentra en los búferes.</a:t>
            </a:r>
          </a:p>
          <a:p>
            <a:pPr algn="just"/>
            <a:endParaRPr lang="es-CO" sz="1300" b="1" dirty="0" smtClean="0"/>
          </a:p>
          <a:p>
            <a:pPr algn="just"/>
            <a:r>
              <a:rPr lang="es-CO" sz="1300" b="1" dirty="0" smtClean="0"/>
              <a:t>bit sucio </a:t>
            </a:r>
            <a:r>
              <a:rPr lang="es-CO" sz="1300" dirty="0" smtClean="0"/>
              <a:t>que puede incluirse en la entrada del  directorio, para indicar si se ha modificado </a:t>
            </a:r>
          </a:p>
          <a:p>
            <a:pPr algn="just"/>
            <a:r>
              <a:rPr lang="es-CO" sz="1300" dirty="0" smtClean="0"/>
              <a:t>o no el búfer.</a:t>
            </a:r>
          </a:p>
          <a:p>
            <a:pPr algn="just"/>
            <a:r>
              <a:rPr lang="es-CO" sz="1300" b="1" dirty="0" smtClean="0"/>
              <a:t>Pin-</a:t>
            </a:r>
            <a:r>
              <a:rPr lang="es-CO" sz="1300" b="1" dirty="0" err="1" smtClean="0"/>
              <a:t>unpin</a:t>
            </a:r>
            <a:r>
              <a:rPr lang="es-CO" sz="1300" b="1" dirty="0" smtClean="0"/>
              <a:t>  </a:t>
            </a:r>
            <a:r>
              <a:rPr lang="es-CO" sz="1300" dirty="0" smtClean="0"/>
              <a:t>dice que una pagina en cache se esta accediendo actualmente.</a:t>
            </a:r>
          </a:p>
          <a:p>
            <a:pPr algn="just"/>
            <a:r>
              <a:rPr lang="es-CO" sz="1300" b="1" dirty="0" smtClean="0"/>
              <a:t>Actualización en el lugar (in place) </a:t>
            </a:r>
            <a:r>
              <a:rPr lang="es-CO" sz="1300" dirty="0" smtClean="0"/>
              <a:t>escribe en el bufer el mismo ubicación de disco original</a:t>
            </a:r>
            <a:r>
              <a:rPr lang="es-CO" sz="1300" b="1" dirty="0" smtClean="0"/>
              <a:t> .</a:t>
            </a:r>
          </a:p>
          <a:p>
            <a:pPr algn="just"/>
            <a:r>
              <a:rPr lang="es-CO" sz="1300" b="1" dirty="0" smtClean="0"/>
              <a:t>Shadowing(en la sombra) </a:t>
            </a:r>
            <a:r>
              <a:rPr lang="es-CO" sz="1300" dirty="0" smtClean="0"/>
              <a:t>escribe un bufer  actualizado en una ubicación diferente.</a:t>
            </a:r>
          </a:p>
          <a:p>
            <a:pPr algn="just"/>
            <a:r>
              <a:rPr lang="es-CO" sz="1300" b="1" dirty="0" smtClean="0"/>
              <a:t>BFIM before image </a:t>
            </a:r>
            <a:r>
              <a:rPr lang="es-CO" sz="1300" dirty="0" smtClean="0"/>
              <a:t>imagen antes de la actualización.</a:t>
            </a:r>
          </a:p>
          <a:p>
            <a:pPr algn="just"/>
            <a:r>
              <a:rPr lang="es-CO" sz="1300" b="1" dirty="0" smtClean="0"/>
              <a:t>AFIM after </a:t>
            </a:r>
            <a:r>
              <a:rPr lang="es-CO" sz="1300" dirty="0" smtClean="0"/>
              <a:t>imagen después de la actualización.</a:t>
            </a:r>
            <a:endParaRPr lang="es-CO" sz="1300" b="1" dirty="0" smtClean="0"/>
          </a:p>
          <a:p>
            <a:pPr algn="just"/>
            <a:endParaRPr lang="es-CO" sz="1300" dirty="0"/>
          </a:p>
        </p:txBody>
      </p:sp>
      <p:sp>
        <p:nvSpPr>
          <p:cNvPr id="18" name="17 Rectángulo"/>
          <p:cNvSpPr/>
          <p:nvPr/>
        </p:nvSpPr>
        <p:spPr>
          <a:xfrm>
            <a:off x="756685" y="4182179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400" b="1" dirty="0" smtClean="0"/>
              <a:t>Registro antes de la escritura, robar/no-robar y forzar no forzar</a:t>
            </a:r>
          </a:p>
        </p:txBody>
      </p:sp>
      <p:sp>
        <p:nvSpPr>
          <p:cNvPr id="19" name="18 Rectángulo"/>
          <p:cNvSpPr/>
          <p:nvPr/>
        </p:nvSpPr>
        <p:spPr>
          <a:xfrm>
            <a:off x="679533" y="4974267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600" dirty="0" smtClean="0"/>
              <a:t>En este caso, el mecanismo de recuperación debe garantizar la grabación de la BFIM de los datos en la entrada apropiada del registro del sistema y que esa entrada se vuelque en el disco antes que la BFIM sea sobrescrita con la AFIM de la base de datos del disco.</a:t>
            </a:r>
          </a:p>
        </p:txBody>
      </p:sp>
    </p:spTree>
    <p:extLst>
      <p:ext uri="{BB962C8B-B14F-4D97-AF65-F5344CB8AC3E}">
        <p14:creationId xmlns:p14="http://schemas.microsoft.com/office/powerpoint/2010/main" val="2006266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62068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400" b="1" dirty="0" smtClean="0">
                <a:solidFill>
                  <a:prstClr val="black"/>
                </a:solidFill>
              </a:rPr>
              <a:t>puntos </a:t>
            </a:r>
            <a:r>
              <a:rPr lang="es-CO" sz="2400" b="1" dirty="0">
                <a:solidFill>
                  <a:prstClr val="black"/>
                </a:solidFill>
              </a:rPr>
              <a:t>de control en el registro del sistema y puntos de control difusos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994340" y="1556792"/>
            <a:ext cx="71060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Otro tipo de entrada en el registro es el denominado </a:t>
            </a:r>
            <a:r>
              <a:rPr lang="es-CO" b="1" dirty="0" smtClean="0"/>
              <a:t>punto de control </a:t>
            </a:r>
          </a:p>
          <a:p>
            <a:r>
              <a:rPr lang="es-CO" b="1" dirty="0" smtClean="0"/>
              <a:t>[checkpoint]                                                          </a:t>
            </a:r>
            <a:endParaRPr lang="es-CO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25631" y="2546248"/>
            <a:ext cx="79788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En este punto el sistema escribe en la base de datos en disco todos los búferes</a:t>
            </a:r>
          </a:p>
          <a:p>
            <a:r>
              <a:rPr lang="es-CO" sz="1600" dirty="0" smtClean="0"/>
              <a:t>Del DBMS que se han modificado. No tienen  que rehacer sus operaciones </a:t>
            </a:r>
          </a:p>
          <a:p>
            <a:r>
              <a:rPr lang="es-CO" sz="1600" dirty="0" smtClean="0"/>
              <a:t>ESCRIBIR en caso de una caída del sistema .</a:t>
            </a:r>
          </a:p>
          <a:p>
            <a:r>
              <a:rPr lang="es-CO" sz="1600" dirty="0" smtClean="0"/>
              <a:t>El gestor de recuperaciones de un DBMS debe decidir en que intervalos tomar </a:t>
            </a:r>
          </a:p>
          <a:p>
            <a:r>
              <a:rPr lang="es-CO" sz="1600" dirty="0" smtClean="0"/>
              <a:t>un punto de control.</a:t>
            </a:r>
          </a:p>
          <a:p>
            <a:r>
              <a:rPr lang="es-CO" sz="1600" dirty="0" smtClean="0"/>
              <a:t>La toma de un punto de control consiste en las siguiente acciones:</a:t>
            </a:r>
          </a:p>
          <a:p>
            <a:r>
              <a:rPr lang="es-CO" sz="1600" b="1" dirty="0" smtClean="0"/>
              <a:t>1.   </a:t>
            </a:r>
            <a:r>
              <a:rPr lang="es-CO" sz="1600" dirty="0" smtClean="0"/>
              <a:t> Suspender temporalmente la ejecución de las transacciones. </a:t>
            </a:r>
          </a:p>
          <a:p>
            <a:r>
              <a:rPr lang="es-CO" sz="1600" b="1" dirty="0" smtClean="0"/>
              <a:t>2.    </a:t>
            </a:r>
            <a:r>
              <a:rPr lang="es-CO" sz="1600" dirty="0" smtClean="0"/>
              <a:t>Forzar la escritura de disco de todos los búferes de memoria que se hayan </a:t>
            </a:r>
          </a:p>
          <a:p>
            <a:r>
              <a:rPr lang="es-CO" sz="1600" dirty="0" smtClean="0"/>
              <a:t>modificado .</a:t>
            </a:r>
          </a:p>
          <a:p>
            <a:r>
              <a:rPr lang="es-CO" sz="1600" b="1" dirty="0" smtClean="0"/>
              <a:t>3.    </a:t>
            </a:r>
            <a:r>
              <a:rPr lang="es-CO" sz="1600" dirty="0" smtClean="0"/>
              <a:t>Escribir un registro [checkpoint] en el registro del sistema y forzar la escritura </a:t>
            </a:r>
          </a:p>
          <a:p>
            <a:r>
              <a:rPr lang="es-CO" sz="1600" dirty="0" smtClean="0"/>
              <a:t>Del registro en el disco</a:t>
            </a:r>
          </a:p>
          <a:p>
            <a:r>
              <a:rPr lang="es-CO" sz="1600" b="1" dirty="0" smtClean="0"/>
              <a:t>4.    </a:t>
            </a:r>
            <a:r>
              <a:rPr lang="es-CO" sz="1600" dirty="0" smtClean="0"/>
              <a:t>Reanudar la ejecución de las transacciones.</a:t>
            </a: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3986461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2158048" y="620688"/>
            <a:ext cx="4862224" cy="612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CO" sz="2400" b="1" dirty="0" smtClean="0"/>
              <a:t>Anulación  de transacciones</a:t>
            </a:r>
            <a:endParaRPr lang="es-CO" sz="16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683568" y="1178168"/>
            <a:ext cx="65025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400" dirty="0" smtClean="0"/>
              <a:t>Si una transacción falla por cualquier razón es posible tener que anular la transacción   </a:t>
            </a:r>
          </a:p>
          <a:p>
            <a:r>
              <a:rPr lang="es-CO" sz="1400" dirty="0" smtClean="0"/>
              <a:t>Si una transacción t es anulada,, también debe anularse cualquier transacción S que </a:t>
            </a:r>
          </a:p>
          <a:p>
            <a:r>
              <a:rPr lang="es-CO" sz="1400" dirty="0" smtClean="0"/>
              <a:t>Lea el valor de algún elemento de datos X escrito por T.</a:t>
            </a:r>
            <a:endParaRPr lang="es-CO" sz="1400" dirty="0"/>
          </a:p>
        </p:txBody>
      </p:sp>
      <p:pic>
        <p:nvPicPr>
          <p:cNvPr id="1026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624" y="2348880"/>
            <a:ext cx="310470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2821111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Imagen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1"/>
            <a:ext cx="3107258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635896" y="5332566"/>
            <a:ext cx="219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Anulación en cascada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485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692696"/>
            <a:ext cx="80648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solidFill>
                  <a:prstClr val="black"/>
                </a:solidFill>
              </a:rPr>
              <a:t>1</a:t>
            </a:r>
            <a:r>
              <a:rPr lang="es-CO" sz="2000" b="1" dirty="0" smtClean="0">
                <a:solidFill>
                  <a:prstClr val="black"/>
                </a:solidFill>
              </a:rPr>
              <a:t> </a:t>
            </a:r>
            <a:r>
              <a:rPr lang="es-CO" sz="2000" b="1" dirty="0">
                <a:solidFill>
                  <a:prstClr val="black"/>
                </a:solidFill>
              </a:rPr>
              <a:t>Técnicas de recuperación basadas en la actualización diferida</a:t>
            </a:r>
            <a:r>
              <a:rPr lang="es-CO" sz="2000" b="1" dirty="0" smtClean="0">
                <a:solidFill>
                  <a:prstClr val="black"/>
                </a:solidFill>
              </a:rPr>
              <a:t>.</a:t>
            </a:r>
          </a:p>
          <a:p>
            <a:pPr algn="ctr"/>
            <a:endParaRPr lang="es-CO" b="1" dirty="0">
              <a:solidFill>
                <a:prstClr val="black"/>
              </a:solidFill>
            </a:endParaRPr>
          </a:p>
          <a:p>
            <a:r>
              <a:rPr lang="es-CO" dirty="0" smtClean="0">
                <a:solidFill>
                  <a:prstClr val="black"/>
                </a:solidFill>
              </a:rPr>
              <a:t>Deferir o posponer las actualizaciones  de la base de datos hasta que la transacción complete su ejecución satisfactoriamente y alcance su punto de confirmación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55495" y="2649106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b="1" dirty="0">
                <a:solidFill>
                  <a:prstClr val="black"/>
                </a:solidFill>
              </a:rPr>
              <a:t>1.1 </a:t>
            </a:r>
            <a:r>
              <a:rPr lang="es-CO" sz="2000" b="1" dirty="0">
                <a:solidFill>
                  <a:prstClr val="black"/>
                </a:solidFill>
              </a:rPr>
              <a:t>recuperación mediante la actualización diferida en un entorno monousuario</a:t>
            </a:r>
          </a:p>
        </p:txBody>
      </p:sp>
      <p:pic>
        <p:nvPicPr>
          <p:cNvPr id="2050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54" y="3384004"/>
            <a:ext cx="4464496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5076056" y="3629342"/>
            <a:ext cx="357181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600" dirty="0" smtClean="0"/>
              <a:t>El algoritmo  RDU se utiliza </a:t>
            </a:r>
          </a:p>
          <a:p>
            <a:r>
              <a:rPr lang="es-CO" sz="1600" dirty="0" smtClean="0"/>
              <a:t>un procedimiento rehacer, </a:t>
            </a:r>
          </a:p>
          <a:p>
            <a:r>
              <a:rPr lang="es-CO" sz="1600" dirty="0" smtClean="0"/>
              <a:t>Proporcionado con posterioridad,</a:t>
            </a:r>
          </a:p>
          <a:p>
            <a:r>
              <a:rPr lang="es-CO" sz="1600" dirty="0" smtClean="0"/>
              <a:t>Para rehacer  determinadas </a:t>
            </a:r>
          </a:p>
          <a:p>
            <a:r>
              <a:rPr lang="es-CO" sz="1600" dirty="0" smtClean="0"/>
              <a:t>operaciones escribrir_elemento.</a:t>
            </a:r>
          </a:p>
          <a:p>
            <a:endParaRPr lang="es-CO" sz="1600" dirty="0" smtClean="0"/>
          </a:p>
          <a:p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4020962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827584" y="764704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 smtClean="0">
                <a:solidFill>
                  <a:prstClr val="black"/>
                </a:solidFill>
              </a:rPr>
              <a:t>1.2 </a:t>
            </a:r>
            <a:r>
              <a:rPr lang="es-CO" sz="2400" b="1" dirty="0" smtClean="0">
                <a:solidFill>
                  <a:prstClr val="black"/>
                </a:solidFill>
              </a:rPr>
              <a:t>Actualización </a:t>
            </a:r>
            <a:r>
              <a:rPr lang="es-CO" sz="2400" b="1" dirty="0">
                <a:solidFill>
                  <a:prstClr val="black"/>
                </a:solidFill>
              </a:rPr>
              <a:t>diferida con ejecución concurrente en un entorno  multiusuario</a:t>
            </a:r>
            <a:endParaRPr lang="es-CO" sz="2400" b="1" dirty="0"/>
          </a:p>
        </p:txBody>
      </p:sp>
      <p:pic>
        <p:nvPicPr>
          <p:cNvPr id="3074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143500" cy="2295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67544" y="4052971"/>
            <a:ext cx="69242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dirty="0" smtClean="0"/>
              <a:t>                   Planificación de la ejecución de las transacciones </a:t>
            </a:r>
          </a:p>
          <a:p>
            <a:endParaRPr lang="es-CO" dirty="0" smtClean="0"/>
          </a:p>
          <a:p>
            <a:endParaRPr lang="es-CO" dirty="0" smtClean="0"/>
          </a:p>
          <a:p>
            <a:r>
              <a:rPr lang="es-CO" dirty="0" smtClean="0"/>
              <a:t>Cuando se tomo el punto de control en el momento t1 la transacción T1</a:t>
            </a:r>
          </a:p>
          <a:p>
            <a:r>
              <a:rPr lang="es-CO" dirty="0" smtClean="0"/>
              <a:t>Se habría confirmado.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76610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855008"/>
            <a:ext cx="806489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800" b="1" dirty="0" smtClean="0"/>
              <a:t> Paginación en la sombra (shadowing).</a:t>
            </a:r>
            <a:br>
              <a:rPr lang="es-CO" sz="2800" b="1" dirty="0" smtClean="0"/>
            </a:br>
            <a:endParaRPr lang="es-CO" sz="2800" dirty="0" smtClean="0">
              <a:solidFill>
                <a:prstClr val="black"/>
              </a:solidFill>
            </a:endParaRPr>
          </a:p>
          <a:p>
            <a:r>
              <a:rPr lang="es-CO" sz="2000" dirty="0" smtClean="0">
                <a:solidFill>
                  <a:prstClr val="black"/>
                </a:solidFill>
              </a:rPr>
              <a:t>Este esquema no requiere el uso de un registro del sistema en un entorno monousuario. Durante la ejecución de la transacción, el directorio sombra nunca se modifica.</a:t>
            </a:r>
          </a:p>
        </p:txBody>
      </p:sp>
      <p:pic>
        <p:nvPicPr>
          <p:cNvPr id="4098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944624"/>
            <a:ext cx="6498510" cy="28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501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3568" y="692696"/>
            <a:ext cx="799288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3200" b="1" dirty="0" smtClean="0">
                <a:solidFill>
                  <a:prstClr val="black"/>
                </a:solidFill>
              </a:rPr>
              <a:t>Algoritmo </a:t>
            </a:r>
            <a:r>
              <a:rPr lang="es-CO" sz="3200" b="1" dirty="0">
                <a:solidFill>
                  <a:prstClr val="black"/>
                </a:solidFill>
              </a:rPr>
              <a:t>de recuperación ARIES.</a:t>
            </a:r>
            <a:br>
              <a:rPr lang="es-CO" sz="3200" b="1" dirty="0">
                <a:solidFill>
                  <a:prstClr val="black"/>
                </a:solidFill>
              </a:rPr>
            </a:b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1412776"/>
            <a:ext cx="67221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R"/>
            </a:pPr>
            <a:r>
              <a:rPr lang="es-CO" sz="1600" dirty="0" smtClean="0"/>
              <a:t>El registro del sistema en el momento de la caída </a:t>
            </a:r>
          </a:p>
          <a:p>
            <a:pPr marL="342900" indent="-342900">
              <a:buAutoNum type="alphaLcParenR"/>
            </a:pPr>
            <a:r>
              <a:rPr lang="es-CO" sz="1600" dirty="0"/>
              <a:t> </a:t>
            </a:r>
            <a:r>
              <a:rPr lang="es-CO" sz="1600" dirty="0" smtClean="0"/>
              <a:t>Las tablas de transacciones y de paginas sucias en el momento de </a:t>
            </a:r>
          </a:p>
          <a:p>
            <a:r>
              <a:rPr lang="es-CO" sz="1600" dirty="0" smtClean="0"/>
              <a:t>Punto de control</a:t>
            </a:r>
          </a:p>
          <a:p>
            <a:r>
              <a:rPr lang="es-CO" sz="1600" dirty="0" smtClean="0"/>
              <a:t>c) Las tablas de transacciones y de paginas sucias después de la fase de análisis</a:t>
            </a:r>
          </a:p>
        </p:txBody>
      </p:sp>
      <p:pic>
        <p:nvPicPr>
          <p:cNvPr id="5122" name="Imagen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5734397" cy="270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79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Austin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329</TotalTime>
  <Words>701</Words>
  <Application>Microsoft Office PowerPoint</Application>
  <PresentationFormat>Presentación en pantalla (4:3)</PresentationFormat>
  <Paragraphs>77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Austin</vt:lpstr>
      <vt:lpstr>Técnicas de recuperación de bases de datos</vt:lpstr>
      <vt:lpstr>Actualización Diferida</vt:lpstr>
      <vt:lpstr>Almacenamiento en cache en cache (búfer) de los bloques de disco.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Técnicas de recuperación de bases de datos</dc:title>
  <dc:creator>DIEGO</dc:creator>
  <cp:lastModifiedBy>DIEGO</cp:lastModifiedBy>
  <cp:revision>38</cp:revision>
  <dcterms:created xsi:type="dcterms:W3CDTF">2010-06-04T19:26:33Z</dcterms:created>
  <dcterms:modified xsi:type="dcterms:W3CDTF">2010-06-05T00:57:51Z</dcterms:modified>
</cp:coreProperties>
</file>